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Söhne 1" panose="020B0604020202020204" charset="0"/>
      <p:regular r:id="rId22"/>
      <p:bold r:id="rId23"/>
    </p:embeddedFont>
    <p:embeddedFont>
      <p:font typeface="Söhne 2" panose="020B0604020202020204" charset="0"/>
      <p:regular r:id="rId24"/>
      <p:bold r:id="rId25"/>
    </p:embeddedFont>
    <p:embeddedFont>
      <p:font typeface="Söhne Halbfett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pos="3360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  <p15:guide id="5" orient="horz" pos="1536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pos="2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94" autoAdjust="0"/>
  </p:normalViewPr>
  <p:slideViewPr>
    <p:cSldViewPr>
      <p:cViewPr varScale="1">
        <p:scale>
          <a:sx n="73" d="100"/>
          <a:sy n="73" d="100"/>
        </p:scale>
        <p:origin x="1042" y="72"/>
      </p:cViewPr>
      <p:guideLst>
        <p:guide orient="horz" pos="912"/>
        <p:guide pos="432"/>
        <p:guide pos="3360"/>
        <p:guide orient="horz" pos="1200"/>
        <p:guide orient="horz" pos="1536"/>
        <p:guide orient="horz" pos="720"/>
        <p:guide pos="2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4800" y="2403133"/>
            <a:ext cx="8136534" cy="2051733"/>
          </a:xfrm>
          <a:custGeom>
            <a:avLst/>
            <a:gdLst/>
            <a:ahLst/>
            <a:cxnLst/>
            <a:rect l="l" t="t" r="r" b="b"/>
            <a:pathLst>
              <a:path w="8136534" h="2051733">
                <a:moveTo>
                  <a:pt x="0" y="0"/>
                </a:moveTo>
                <a:lnTo>
                  <a:pt x="8136534" y="0"/>
                </a:lnTo>
                <a:lnTo>
                  <a:pt x="8136534" y="2051733"/>
                </a:lnTo>
                <a:lnTo>
                  <a:pt x="0" y="2051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2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" y="4572000"/>
            <a:ext cx="3762322" cy="2051733"/>
          </a:xfrm>
          <a:custGeom>
            <a:avLst/>
            <a:gdLst/>
            <a:ahLst/>
            <a:cxnLst/>
            <a:rect l="l" t="t" r="r" b="b"/>
            <a:pathLst>
              <a:path w="3762322" h="2051733">
                <a:moveTo>
                  <a:pt x="0" y="0"/>
                </a:moveTo>
                <a:lnTo>
                  <a:pt x="3762322" y="0"/>
                </a:lnTo>
                <a:lnTo>
                  <a:pt x="3762322" y="2051733"/>
                </a:lnTo>
                <a:lnTo>
                  <a:pt x="0" y="2051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3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400" y="647231"/>
            <a:ext cx="5414803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is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air pollution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43798" y="122365"/>
            <a:ext cx="2869413" cy="28694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2"/>
              <a:stretch>
                <a:fillRect l="-24534" r="-245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33868" y="875163"/>
            <a:ext cx="2869413" cy="28694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3"/>
              <a:stretch>
                <a:fillRect l="-39020" r="-390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43798" y="3131520"/>
            <a:ext cx="2869413" cy="28694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868" y="3887884"/>
            <a:ext cx="2869413" cy="28694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1421" y="1759658"/>
            <a:ext cx="4648200" cy="4641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 dirty="0">
                <a:solidFill>
                  <a:srgbClr val="FF3EB5"/>
                </a:solidFill>
                <a:latin typeface="Söhne 2"/>
              </a:rPr>
              <a:t>Air pollution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is when unwanted chemicals, gases and other particles enter the air. They can cause harm to people and animals.</a:t>
            </a:r>
          </a:p>
          <a:p>
            <a:pPr algn="l">
              <a:lnSpc>
                <a:spcPts val="2600"/>
              </a:lnSpc>
            </a:pPr>
            <a:endParaRPr lang="en-US" sz="20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lnSpc>
                <a:spcPts val="2600"/>
              </a:lnSpc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öhne 2"/>
              </a:rPr>
              <a:t>Gases and smoke can come from factories, vehicles and fires.</a:t>
            </a:r>
          </a:p>
          <a:p>
            <a:pPr marL="342900" indent="-342900" algn="l">
              <a:lnSpc>
                <a:spcPts val="2600"/>
              </a:lnSpc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lnSpc>
                <a:spcPts val="2600"/>
              </a:lnSpc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öhne 2"/>
              </a:rPr>
              <a:t>Farmers spray crops with pesticides to stop insects from eating them.</a:t>
            </a:r>
          </a:p>
          <a:p>
            <a:pPr marL="342900" indent="-342900" algn="l">
              <a:lnSpc>
                <a:spcPts val="2600"/>
              </a:lnSpc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lnSpc>
                <a:spcPts val="2600"/>
              </a:lnSpc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Söhne 2"/>
              </a:rPr>
              <a:t>Dust and dirt gets into the air from lots of places, like roads and building sites.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400" y="389264"/>
            <a:ext cx="4419600" cy="151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else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is in the air?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243798" y="875163"/>
            <a:ext cx="2869413" cy="28694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2"/>
              <a:stretch>
                <a:fillRect l="-22137" r="-221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33868" y="88056"/>
            <a:ext cx="2869413" cy="28694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43798" y="3884318"/>
            <a:ext cx="2869413" cy="28694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868" y="3100777"/>
            <a:ext cx="2869413" cy="28694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5"/>
              <a:stretch>
                <a:fillRect l="-45142" t="-6621" r="-34457" b="-123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3399" y="2317521"/>
            <a:ext cx="4800600" cy="4060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There are other things in the air that might be a problem for some people. </a:t>
            </a:r>
          </a:p>
          <a:p>
            <a:pPr algn="l">
              <a:lnSpc>
                <a:spcPts val="286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86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There can be a lot of pollen from plants in the air at certain times of the year. People who are allergic to pollen may need medication.</a:t>
            </a:r>
          </a:p>
          <a:p>
            <a:pPr algn="l">
              <a:lnSpc>
                <a:spcPts val="286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86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Even sea spray, containing lots of sea salt, can contribute to poor air quality in places by the coast.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301957" y="0"/>
            <a:ext cx="5890043" cy="6858000"/>
          </a:xfrm>
          <a:custGeom>
            <a:avLst/>
            <a:gdLst/>
            <a:ahLst/>
            <a:cxnLst/>
            <a:rect l="l" t="t" r="r" b="b"/>
            <a:pathLst>
              <a:path w="5890043" h="6858000">
                <a:moveTo>
                  <a:pt x="5890043" y="0"/>
                </a:moveTo>
                <a:lnTo>
                  <a:pt x="0" y="0"/>
                </a:lnTo>
                <a:lnTo>
                  <a:pt x="0" y="6858000"/>
                </a:lnTo>
                <a:lnTo>
                  <a:pt x="5890043" y="6858000"/>
                </a:lnTo>
                <a:lnTo>
                  <a:pt x="5890043" y="0"/>
                </a:lnTo>
                <a:close/>
              </a:path>
            </a:pathLst>
          </a:custGeom>
          <a:blipFill>
            <a:blip r:embed="rId2"/>
            <a:stretch>
              <a:fillRect l="-96774" r="-13593" b="-1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98158" y="838200"/>
            <a:ext cx="2479517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Clean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air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3211" y="1938550"/>
            <a:ext cx="4640790" cy="418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13"/>
              </a:lnSpc>
            </a:pPr>
            <a:r>
              <a:rPr lang="en-US" sz="2300" dirty="0">
                <a:solidFill>
                  <a:srgbClr val="FFFFFF"/>
                </a:solidFill>
                <a:latin typeface="Söhne 2"/>
              </a:rPr>
              <a:t>To keep our lungs healthy, we can exercise and try to breathe in clean air.</a:t>
            </a:r>
          </a:p>
          <a:p>
            <a:pPr algn="l">
              <a:lnSpc>
                <a:spcPts val="3013"/>
              </a:lnSpc>
            </a:pPr>
            <a:endParaRPr lang="en-US" sz="23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013"/>
              </a:lnSpc>
            </a:pPr>
            <a:r>
              <a:rPr lang="en-US" sz="2300" dirty="0">
                <a:solidFill>
                  <a:srgbClr val="FFFFFF"/>
                </a:solidFill>
                <a:latin typeface="Söhne 2"/>
              </a:rPr>
              <a:t>Indoors, we can avoid inhaling cigarette smoke, dust and harmful chemicals, like cleaning products.</a:t>
            </a:r>
          </a:p>
          <a:p>
            <a:pPr algn="l">
              <a:lnSpc>
                <a:spcPts val="3013"/>
              </a:lnSpc>
            </a:pPr>
            <a:endParaRPr lang="en-US" sz="23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013"/>
              </a:lnSpc>
            </a:pPr>
            <a:r>
              <a:rPr lang="en-US" sz="2300" dirty="0">
                <a:solidFill>
                  <a:srgbClr val="FFFFFF"/>
                </a:solidFill>
                <a:latin typeface="Söhne 2"/>
              </a:rPr>
              <a:t>Outside, we can avoid breathing in pollutants such as fumes from vehicles and smoke from factories.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65644" y="235316"/>
            <a:ext cx="3129606" cy="31296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7107" y="0"/>
                  </a:moveTo>
                  <a:lnTo>
                    <a:pt x="775693" y="0"/>
                  </a:lnTo>
                  <a:cubicBezTo>
                    <a:pt x="785535" y="0"/>
                    <a:pt x="794973" y="3909"/>
                    <a:pt x="801932" y="10868"/>
                  </a:cubicBezTo>
                  <a:cubicBezTo>
                    <a:pt x="808891" y="17827"/>
                    <a:pt x="812800" y="27265"/>
                    <a:pt x="812800" y="37107"/>
                  </a:cubicBezTo>
                  <a:lnTo>
                    <a:pt x="812800" y="775693"/>
                  </a:lnTo>
                  <a:cubicBezTo>
                    <a:pt x="812800" y="785535"/>
                    <a:pt x="808891" y="794973"/>
                    <a:pt x="801932" y="801932"/>
                  </a:cubicBezTo>
                  <a:cubicBezTo>
                    <a:pt x="794973" y="808891"/>
                    <a:pt x="785535" y="812800"/>
                    <a:pt x="775693" y="812800"/>
                  </a:cubicBezTo>
                  <a:lnTo>
                    <a:pt x="37107" y="812800"/>
                  </a:lnTo>
                  <a:cubicBezTo>
                    <a:pt x="27265" y="812800"/>
                    <a:pt x="17827" y="808891"/>
                    <a:pt x="10868" y="801932"/>
                  </a:cubicBezTo>
                  <a:cubicBezTo>
                    <a:pt x="3909" y="794973"/>
                    <a:pt x="0" y="785535"/>
                    <a:pt x="0" y="775693"/>
                  </a:cubicBezTo>
                  <a:lnTo>
                    <a:pt x="0" y="37107"/>
                  </a:lnTo>
                  <a:cubicBezTo>
                    <a:pt x="0" y="27265"/>
                    <a:pt x="3909" y="17827"/>
                    <a:pt x="10868" y="10868"/>
                  </a:cubicBezTo>
                  <a:cubicBezTo>
                    <a:pt x="17827" y="3909"/>
                    <a:pt x="27265" y="0"/>
                    <a:pt x="37107" y="0"/>
                  </a:cubicBezTo>
                  <a:close/>
                </a:path>
              </a:pathLst>
            </a:custGeom>
            <a:blipFill>
              <a:blip r:embed="rId2"/>
              <a:stretch>
                <a:fillRect l="-101696" t="-12296" r="-13242" b="-309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00440" y="3493077"/>
            <a:ext cx="3129606" cy="312960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7107" y="0"/>
                  </a:moveTo>
                  <a:lnTo>
                    <a:pt x="775693" y="0"/>
                  </a:lnTo>
                  <a:cubicBezTo>
                    <a:pt x="785535" y="0"/>
                    <a:pt x="794973" y="3909"/>
                    <a:pt x="801932" y="10868"/>
                  </a:cubicBezTo>
                  <a:cubicBezTo>
                    <a:pt x="808891" y="17827"/>
                    <a:pt x="812800" y="27265"/>
                    <a:pt x="812800" y="37107"/>
                  </a:cubicBezTo>
                  <a:lnTo>
                    <a:pt x="812800" y="775693"/>
                  </a:lnTo>
                  <a:cubicBezTo>
                    <a:pt x="812800" y="785535"/>
                    <a:pt x="808891" y="794973"/>
                    <a:pt x="801932" y="801932"/>
                  </a:cubicBezTo>
                  <a:cubicBezTo>
                    <a:pt x="794973" y="808891"/>
                    <a:pt x="785535" y="812800"/>
                    <a:pt x="775693" y="812800"/>
                  </a:cubicBezTo>
                  <a:lnTo>
                    <a:pt x="37107" y="812800"/>
                  </a:lnTo>
                  <a:cubicBezTo>
                    <a:pt x="27265" y="812800"/>
                    <a:pt x="17827" y="808891"/>
                    <a:pt x="10868" y="801932"/>
                  </a:cubicBezTo>
                  <a:cubicBezTo>
                    <a:pt x="3909" y="794973"/>
                    <a:pt x="0" y="785535"/>
                    <a:pt x="0" y="775693"/>
                  </a:cubicBezTo>
                  <a:lnTo>
                    <a:pt x="0" y="37107"/>
                  </a:lnTo>
                  <a:cubicBezTo>
                    <a:pt x="0" y="27265"/>
                    <a:pt x="3909" y="17827"/>
                    <a:pt x="10868" y="10868"/>
                  </a:cubicBezTo>
                  <a:cubicBezTo>
                    <a:pt x="17827" y="3909"/>
                    <a:pt x="27265" y="0"/>
                    <a:pt x="37107" y="0"/>
                  </a:cubicBezTo>
                  <a:close/>
                </a:path>
              </a:pathLst>
            </a:custGeom>
            <a:blipFill>
              <a:blip r:embed="rId3"/>
              <a:stretch>
                <a:fillRect l="-26164" t="-5820" r="-325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1133" y="880046"/>
            <a:ext cx="5911220" cy="904102"/>
            <a:chOff x="0" y="0"/>
            <a:chExt cx="7881627" cy="1205469"/>
          </a:xfrm>
        </p:grpSpPr>
        <p:sp>
          <p:nvSpPr>
            <p:cNvPr id="10" name="Freeform 10"/>
            <p:cNvSpPr/>
            <p:nvPr/>
          </p:nvSpPr>
          <p:spPr>
            <a:xfrm>
              <a:off x="0" y="12768"/>
              <a:ext cx="5201583" cy="1192701"/>
            </a:xfrm>
            <a:custGeom>
              <a:avLst/>
              <a:gdLst/>
              <a:ahLst/>
              <a:cxnLst/>
              <a:rect l="l" t="t" r="r" b="b"/>
              <a:pathLst>
                <a:path w="5201583" h="1192701">
                  <a:moveTo>
                    <a:pt x="0" y="0"/>
                  </a:moveTo>
                  <a:lnTo>
                    <a:pt x="5201583" y="0"/>
                  </a:lnTo>
                  <a:lnTo>
                    <a:pt x="5201583" y="1192701"/>
                  </a:lnTo>
                  <a:lnTo>
                    <a:pt x="0" y="1192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88815" y="0"/>
              <a:ext cx="2692811" cy="1192701"/>
            </a:xfrm>
            <a:custGeom>
              <a:avLst/>
              <a:gdLst/>
              <a:ahLst/>
              <a:cxnLst/>
              <a:rect l="l" t="t" r="r" b="b"/>
              <a:pathLst>
                <a:path w="2692811" h="1192701">
                  <a:moveTo>
                    <a:pt x="0" y="0"/>
                  </a:moveTo>
                  <a:lnTo>
                    <a:pt x="2692812" y="0"/>
                  </a:lnTo>
                  <a:lnTo>
                    <a:pt x="2692812" y="1192701"/>
                  </a:lnTo>
                  <a:lnTo>
                    <a:pt x="0" y="1192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85800" y="978550"/>
            <a:ext cx="5296000" cy="659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66"/>
              </a:lnSpc>
            </a:pPr>
            <a:r>
              <a:rPr lang="en-US" sz="3904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Looking after our lungs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800" y="2133806"/>
            <a:ext cx="5334000" cy="2477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300" dirty="0">
                <a:solidFill>
                  <a:srgbClr val="000000"/>
                </a:solidFill>
                <a:latin typeface="Söhne 2"/>
              </a:rPr>
              <a:t>See if you can fill in the blanks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...</a:t>
            </a:r>
          </a:p>
          <a:p>
            <a:pPr algn="l"/>
            <a:endParaRPr lang="en-US" sz="2300" dirty="0">
              <a:solidFill>
                <a:srgbClr val="FF3EB5"/>
              </a:solidFill>
              <a:latin typeface="Söhne 2"/>
            </a:endParaRPr>
          </a:p>
          <a:p>
            <a:pPr algn="l"/>
            <a:r>
              <a:rPr lang="en-US" sz="2300" dirty="0">
                <a:solidFill>
                  <a:srgbClr val="000000"/>
                </a:solidFill>
                <a:latin typeface="Söhne 2"/>
              </a:rPr>
              <a:t>Exercise helps make our lungs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…..................</a:t>
            </a:r>
          </a:p>
          <a:p>
            <a:pPr algn="l"/>
            <a:endParaRPr lang="en-US" sz="2300" dirty="0">
              <a:solidFill>
                <a:srgbClr val="FF3EB5"/>
              </a:solidFill>
              <a:latin typeface="Söhne 2"/>
            </a:endParaRPr>
          </a:p>
          <a:p>
            <a:pPr algn="l"/>
            <a:r>
              <a:rPr lang="en-US" sz="2300" dirty="0">
                <a:solidFill>
                  <a:srgbClr val="000000"/>
                </a:solidFill>
                <a:latin typeface="Söhne 2"/>
              </a:rPr>
              <a:t>It is best to breathe in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…..................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air and avoid pollution such as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…......................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4961065"/>
            <a:ext cx="6279844" cy="1123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There's another way to look after our lungs – eating healthy food and staying hydrated by drinking plenty of water.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10497" y="0"/>
            <a:ext cx="6181503" cy="6858000"/>
          </a:xfrm>
          <a:custGeom>
            <a:avLst/>
            <a:gdLst/>
            <a:ahLst/>
            <a:cxnLst/>
            <a:rect l="l" t="t" r="r" b="b"/>
            <a:pathLst>
              <a:path w="6181503" h="6858000">
                <a:moveTo>
                  <a:pt x="0" y="0"/>
                </a:moveTo>
                <a:lnTo>
                  <a:pt x="6181503" y="0"/>
                </a:lnTo>
                <a:lnTo>
                  <a:pt x="618150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27" t="-915" r="-37433" b="-9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05673" y="511323"/>
            <a:ext cx="4628327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The power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of breathing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398395"/>
            <a:ext cx="4628327" cy="3773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FFFFFF"/>
                </a:solidFill>
                <a:latin typeface="Söhne 2"/>
              </a:rPr>
              <a:t>We breathe all the time without even thinking about it, but it keeps us alive.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Did you know that breathing can also help us to stay calm and feel happy?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FF3EB5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FFFFFF"/>
                </a:solidFill>
                <a:latin typeface="Söhne 2"/>
              </a:rPr>
              <a:t>Today, we're going to try some special breathing exercises. They're fun and very easy to do. It's important to breathe slowly when we do these exercises.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309103" flipH="1">
            <a:off x="-4171856" y="-3027613"/>
            <a:ext cx="14796996" cy="11930078"/>
          </a:xfrm>
          <a:custGeom>
            <a:avLst/>
            <a:gdLst/>
            <a:ahLst/>
            <a:cxnLst/>
            <a:rect l="l" t="t" r="r" b="b"/>
            <a:pathLst>
              <a:path w="14796996" h="11930078">
                <a:moveTo>
                  <a:pt x="14796996" y="0"/>
                </a:moveTo>
                <a:lnTo>
                  <a:pt x="0" y="0"/>
                </a:lnTo>
                <a:lnTo>
                  <a:pt x="0" y="11930078"/>
                </a:lnTo>
                <a:lnTo>
                  <a:pt x="14796996" y="11930078"/>
                </a:lnTo>
                <a:lnTo>
                  <a:pt x="14796996" y="0"/>
                </a:lnTo>
                <a:close/>
              </a:path>
            </a:pathLst>
          </a:custGeom>
          <a:blipFill dpi="0" rotWithShape="1"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33400" y="1447800"/>
            <a:ext cx="7312079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Sit in a comfortable position.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Close your eyes if you'd like to.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Rest your hands on your tummy.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Imagine you have a balloon in your tummy.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As you take a slow, deep breath in, imagine the balloon filling up with air.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Breathe out slowly and imagine the balloon deflating and getting smaller.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Repeat this 5 times, without rushing.</a:t>
            </a:r>
          </a:p>
        </p:txBody>
      </p:sp>
      <p:sp>
        <p:nvSpPr>
          <p:cNvPr id="7" name="Freeform 7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537" r="-22252" b="-204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33400" y="509819"/>
            <a:ext cx="47244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Balloon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breathing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blipFill>
            <a:blip r:embed="rId2"/>
            <a:stretch>
              <a:fillRect l="-33241" t="-28954" r="-8668" b="-60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276674">
            <a:off x="-3863283" y="-2268143"/>
            <a:ext cx="11450871" cy="9633045"/>
          </a:xfrm>
          <a:custGeom>
            <a:avLst/>
            <a:gdLst/>
            <a:ahLst/>
            <a:cxnLst/>
            <a:rect l="l" t="t" r="r" b="b"/>
            <a:pathLst>
              <a:path w="11450871" h="9633045">
                <a:moveTo>
                  <a:pt x="0" y="0"/>
                </a:moveTo>
                <a:lnTo>
                  <a:pt x="11450871" y="0"/>
                </a:lnTo>
                <a:lnTo>
                  <a:pt x="11450871" y="9633045"/>
                </a:lnTo>
                <a:lnTo>
                  <a:pt x="0" y="96330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7267" y="506391"/>
            <a:ext cx="43434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Ocean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breathing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" y="1623362"/>
            <a:ext cx="6340473" cy="45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Sit in a comfortable position.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FF3EB5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Close your eyes if you'd like to.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Imagine you are watching the deep, blue ocean waves.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As you take a slow, deep breath in, imagine the waves rolling up the beach towards you.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As you breathe out slowly, imagine the waves rolling away from you, down the beach.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Repeat this 5 times, without rushing.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306233"/>
            <a:ext cx="12780765" cy="8520510"/>
          </a:xfrm>
          <a:custGeom>
            <a:avLst/>
            <a:gdLst/>
            <a:ahLst/>
            <a:cxnLst/>
            <a:rect l="l" t="t" r="r" b="b"/>
            <a:pathLst>
              <a:path w="12780765" h="8520510">
                <a:moveTo>
                  <a:pt x="12780765" y="0"/>
                </a:moveTo>
                <a:lnTo>
                  <a:pt x="0" y="0"/>
                </a:lnTo>
                <a:lnTo>
                  <a:pt x="0" y="8520509"/>
                </a:lnTo>
                <a:lnTo>
                  <a:pt x="12780765" y="8520509"/>
                </a:lnTo>
                <a:lnTo>
                  <a:pt x="127807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579592">
            <a:off x="-2825598" y="-3102867"/>
            <a:ext cx="11627193" cy="9781376"/>
          </a:xfrm>
          <a:custGeom>
            <a:avLst/>
            <a:gdLst/>
            <a:ahLst/>
            <a:cxnLst/>
            <a:rect l="l" t="t" r="r" b="b"/>
            <a:pathLst>
              <a:path w="11627193" h="9781376">
                <a:moveTo>
                  <a:pt x="0" y="0"/>
                </a:moveTo>
                <a:lnTo>
                  <a:pt x="11627194" y="0"/>
                </a:lnTo>
                <a:lnTo>
                  <a:pt x="11627194" y="9781377"/>
                </a:lnTo>
                <a:lnTo>
                  <a:pt x="0" y="97813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33400" y="1692521"/>
            <a:ext cx="6011716" cy="45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Sit in a comfortable position.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Close your eyes if you'd like to.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Imagine you are holding a mug of hot chocolate with both your hands.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Breathe the smell of the hot chocolate in as you take a slow, deep breath through your nose.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Then breathe out slowly through your mouth, to cool the hot chocolate down.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Repeat 5 times, without rushing.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400" y="685800"/>
            <a:ext cx="64008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Hot chocolate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breathing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8482" t="-78151" r="-6696" b="-79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042462" flipH="1">
            <a:off x="-4329723" y="-5693911"/>
            <a:ext cx="14796996" cy="11930078"/>
          </a:xfrm>
          <a:custGeom>
            <a:avLst/>
            <a:gdLst/>
            <a:ahLst/>
            <a:cxnLst/>
            <a:rect l="l" t="t" r="r" b="b"/>
            <a:pathLst>
              <a:path w="14796996" h="11930078">
                <a:moveTo>
                  <a:pt x="14796996" y="0"/>
                </a:moveTo>
                <a:lnTo>
                  <a:pt x="0" y="0"/>
                </a:lnTo>
                <a:lnTo>
                  <a:pt x="0" y="11930079"/>
                </a:lnTo>
                <a:lnTo>
                  <a:pt x="14796996" y="11930079"/>
                </a:lnTo>
                <a:lnTo>
                  <a:pt x="14796996" y="0"/>
                </a:lnTo>
                <a:close/>
              </a:path>
            </a:pathLst>
          </a:custGeom>
          <a:blipFill dpi="0" rotWithShape="1">
            <a:blip r:embed="rId3">
              <a:alphaModFix amt="84996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33400" y="1647885"/>
            <a:ext cx="5635679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Sit in a comfortable position.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Close your eyes if you'd like to.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Place your hands together.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Take a slow, deep breath in, as you reach your hands up over your head to make a volcano shape.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Breathe out slowly and bring your hands down either side, just like flowing lava. 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Söhne 1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1"/>
              </a:rPr>
              <a:t>Repeat 5 times, without rushing.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3400" y="668707"/>
            <a:ext cx="50292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Volcano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breathing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57200" y="2711794"/>
            <a:ext cx="3554974" cy="2776074"/>
          </a:xfrm>
          <a:custGeom>
            <a:avLst/>
            <a:gdLst/>
            <a:ahLst/>
            <a:cxnLst/>
            <a:rect l="l" t="t" r="r" b="b"/>
            <a:pathLst>
              <a:path w="3554974" h="2776074">
                <a:moveTo>
                  <a:pt x="0" y="0"/>
                </a:moveTo>
                <a:lnTo>
                  <a:pt x="3554974" y="0"/>
                </a:lnTo>
                <a:lnTo>
                  <a:pt x="3554974" y="2776074"/>
                </a:lnTo>
                <a:lnTo>
                  <a:pt x="0" y="2776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3" b="-236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743200" y="703310"/>
            <a:ext cx="8347376" cy="1276704"/>
            <a:chOff x="0" y="0"/>
            <a:chExt cx="11129835" cy="1702272"/>
          </a:xfrm>
        </p:grpSpPr>
        <p:sp>
          <p:nvSpPr>
            <p:cNvPr id="7" name="Freeform 7"/>
            <p:cNvSpPr/>
            <p:nvPr/>
          </p:nvSpPr>
          <p:spPr>
            <a:xfrm>
              <a:off x="0" y="18029"/>
              <a:ext cx="7345281" cy="1684242"/>
            </a:xfrm>
            <a:custGeom>
              <a:avLst/>
              <a:gdLst/>
              <a:ahLst/>
              <a:cxnLst/>
              <a:rect l="l" t="t" r="r" b="b"/>
              <a:pathLst>
                <a:path w="7345281" h="1684242">
                  <a:moveTo>
                    <a:pt x="0" y="0"/>
                  </a:moveTo>
                  <a:lnTo>
                    <a:pt x="7345281" y="0"/>
                  </a:lnTo>
                  <a:lnTo>
                    <a:pt x="7345281" y="1684243"/>
                  </a:lnTo>
                  <a:lnTo>
                    <a:pt x="0" y="168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27251" y="0"/>
              <a:ext cx="3802584" cy="1684242"/>
            </a:xfrm>
            <a:custGeom>
              <a:avLst/>
              <a:gdLst/>
              <a:ahLst/>
              <a:cxnLst/>
              <a:rect l="l" t="t" r="r" b="b"/>
              <a:pathLst>
                <a:path w="3802584" h="1684242">
                  <a:moveTo>
                    <a:pt x="0" y="0"/>
                  </a:moveTo>
                  <a:lnTo>
                    <a:pt x="3802584" y="0"/>
                  </a:lnTo>
                  <a:lnTo>
                    <a:pt x="3802584" y="1684242"/>
                  </a:lnTo>
                  <a:lnTo>
                    <a:pt x="0" y="168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43178" y="921292"/>
            <a:ext cx="714742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have we learnt today?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5198" y="2288001"/>
            <a:ext cx="5880224" cy="3893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Söhne 2"/>
              </a:rPr>
              <a:t>Can you remember some ways to stay healthy?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Söhne 2"/>
              </a:rPr>
              <a:t>How does exercise help our bodies?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Söhne 2"/>
              </a:rPr>
              <a:t>What can you remember about our lungs?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Söhne 2"/>
              </a:rPr>
              <a:t>How can we look after our lungs?</a:t>
            </a: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EB5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Söhne 2"/>
              </a:rPr>
              <a:t>Can you remember a breathing exercise that can help you feel calm and happy?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137401" y="2368306"/>
            <a:ext cx="2191153" cy="572189"/>
          </a:xfrm>
          <a:custGeom>
            <a:avLst/>
            <a:gdLst/>
            <a:ahLst/>
            <a:cxnLst/>
            <a:rect l="l" t="t" r="r" b="b"/>
            <a:pathLst>
              <a:path w="2191153" h="572189">
                <a:moveTo>
                  <a:pt x="0" y="0"/>
                </a:moveTo>
                <a:lnTo>
                  <a:pt x="2191154" y="0"/>
                </a:lnTo>
                <a:lnTo>
                  <a:pt x="2191154" y="572189"/>
                </a:lnTo>
                <a:lnTo>
                  <a:pt x="0" y="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60" b="-177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9651146" y="1447800"/>
            <a:ext cx="2540851" cy="2413201"/>
          </a:xfrm>
          <a:custGeom>
            <a:avLst/>
            <a:gdLst/>
            <a:ahLst/>
            <a:cxnLst/>
            <a:rect l="l" t="t" r="r" b="b"/>
            <a:pathLst>
              <a:path w="2540851" h="2413201">
                <a:moveTo>
                  <a:pt x="0" y="0"/>
                </a:moveTo>
                <a:lnTo>
                  <a:pt x="2540851" y="0"/>
                </a:lnTo>
                <a:lnTo>
                  <a:pt x="2540851" y="2413201"/>
                </a:lnTo>
                <a:lnTo>
                  <a:pt x="0" y="2413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82" t="-18411" b="-21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85800" y="638102"/>
            <a:ext cx="6164196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In this lesson,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we'll be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3804" y="1655710"/>
            <a:ext cx="486879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thinking about how exercise helps us to stay healthy.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learning about lungs and what they do.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learning about ways to look after our lungs.</a:t>
            </a: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342900" indent="-342900" algn="l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using special vocabulary.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11683" y="2419450"/>
            <a:ext cx="144259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Keywords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68671" y="3099187"/>
            <a:ext cx="1752600" cy="3313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heart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muscles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bones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blood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brain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lungs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ribcage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breathing</a:t>
            </a:r>
          </a:p>
          <a:p>
            <a:pPr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pollution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69774" y="3099187"/>
            <a:ext cx="2490713" cy="294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organs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mucus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inhale and exhale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air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oxygen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carbon dioxide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health and wellbeing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exercise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42078" y="5471843"/>
            <a:ext cx="7951656" cy="656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Söhne 2"/>
              </a:rPr>
              <a:t>Breath is an inhalation, an exhalation. </a:t>
            </a:r>
            <a:r>
              <a:rPr lang="en-US" sz="1899" dirty="0">
                <a:solidFill>
                  <a:srgbClr val="FF3EB5"/>
                </a:solidFill>
                <a:latin typeface="Söhne 2"/>
              </a:rPr>
              <a:t>Breath is life</a:t>
            </a:r>
            <a:r>
              <a:rPr lang="en-US" sz="1899" dirty="0">
                <a:solidFill>
                  <a:srgbClr val="FFFFFF"/>
                </a:solidFill>
                <a:latin typeface="Söhne 2"/>
              </a:rPr>
              <a:t>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Söhne 2"/>
              </a:rPr>
              <a:t>We’re the UK’s lung health charity, fighting for your right to breathe.</a:t>
            </a:r>
          </a:p>
        </p:txBody>
      </p:sp>
      <p:sp>
        <p:nvSpPr>
          <p:cNvPr id="7" name="Freeform 7"/>
          <p:cNvSpPr/>
          <p:nvPr/>
        </p:nvSpPr>
        <p:spPr>
          <a:xfrm>
            <a:off x="457200" y="1295400"/>
            <a:ext cx="8136534" cy="2051733"/>
          </a:xfrm>
          <a:custGeom>
            <a:avLst/>
            <a:gdLst/>
            <a:ahLst/>
            <a:cxnLst/>
            <a:rect l="l" t="t" r="r" b="b"/>
            <a:pathLst>
              <a:path w="8136534" h="2051733">
                <a:moveTo>
                  <a:pt x="0" y="0"/>
                </a:moveTo>
                <a:lnTo>
                  <a:pt x="8136533" y="0"/>
                </a:lnTo>
                <a:lnTo>
                  <a:pt x="8136533" y="2051733"/>
                </a:lnTo>
                <a:lnTo>
                  <a:pt x="0" y="2051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2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57200" y="3347133"/>
            <a:ext cx="3762322" cy="2051733"/>
          </a:xfrm>
          <a:custGeom>
            <a:avLst/>
            <a:gdLst/>
            <a:ahLst/>
            <a:cxnLst/>
            <a:rect l="l" t="t" r="r" b="b"/>
            <a:pathLst>
              <a:path w="3762322" h="2051733">
                <a:moveTo>
                  <a:pt x="0" y="0"/>
                </a:moveTo>
                <a:lnTo>
                  <a:pt x="3762322" y="0"/>
                </a:lnTo>
                <a:lnTo>
                  <a:pt x="3762322" y="2051733"/>
                </a:lnTo>
                <a:lnTo>
                  <a:pt x="0" y="2051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3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531876" flipH="1">
            <a:off x="196052" y="385523"/>
            <a:ext cx="5576907" cy="3304317"/>
          </a:xfrm>
          <a:custGeom>
            <a:avLst/>
            <a:gdLst/>
            <a:ahLst/>
            <a:cxnLst/>
            <a:rect l="l" t="t" r="r" b="b"/>
            <a:pathLst>
              <a:path w="5576907" h="3304317">
                <a:moveTo>
                  <a:pt x="5576907" y="0"/>
                </a:moveTo>
                <a:lnTo>
                  <a:pt x="0" y="0"/>
                </a:lnTo>
                <a:lnTo>
                  <a:pt x="0" y="3304318"/>
                </a:lnTo>
                <a:lnTo>
                  <a:pt x="5576907" y="3304318"/>
                </a:lnTo>
                <a:lnTo>
                  <a:pt x="55769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04314" y="2874380"/>
            <a:ext cx="6527639" cy="1811420"/>
          </a:xfrm>
          <a:custGeom>
            <a:avLst/>
            <a:gdLst/>
            <a:ahLst/>
            <a:cxnLst/>
            <a:rect l="l" t="t" r="r" b="b"/>
            <a:pathLst>
              <a:path w="6527639" h="1811420">
                <a:moveTo>
                  <a:pt x="0" y="0"/>
                </a:moveTo>
                <a:lnTo>
                  <a:pt x="6527639" y="0"/>
                </a:lnTo>
                <a:lnTo>
                  <a:pt x="6527639" y="1811420"/>
                </a:lnTo>
                <a:lnTo>
                  <a:pt x="0" y="1811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6934200" y="4159768"/>
            <a:ext cx="5454231" cy="3231632"/>
          </a:xfrm>
          <a:custGeom>
            <a:avLst/>
            <a:gdLst/>
            <a:ahLst/>
            <a:cxnLst/>
            <a:rect l="l" t="t" r="r" b="b"/>
            <a:pathLst>
              <a:path w="5454231" h="3231632">
                <a:moveTo>
                  <a:pt x="5454231" y="0"/>
                </a:moveTo>
                <a:lnTo>
                  <a:pt x="0" y="0"/>
                </a:lnTo>
                <a:lnTo>
                  <a:pt x="0" y="3231631"/>
                </a:lnTo>
                <a:lnTo>
                  <a:pt x="5454231" y="3231631"/>
                </a:lnTo>
                <a:lnTo>
                  <a:pt x="54542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115887" y="398008"/>
            <a:ext cx="396022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Fit and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healthy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1324" y="2201119"/>
            <a:ext cx="4277317" cy="87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4"/>
              </a:lnSpc>
            </a:pPr>
            <a:r>
              <a:rPr lang="en-US" sz="2698" dirty="0">
                <a:solidFill>
                  <a:srgbClr val="000000"/>
                </a:solidFill>
                <a:latin typeface="Söhne 2"/>
              </a:rPr>
              <a:t>What do you think it means to be </a:t>
            </a:r>
            <a:r>
              <a:rPr lang="en-US" sz="2698" dirty="0">
                <a:solidFill>
                  <a:srgbClr val="FF3EB5"/>
                </a:solidFill>
                <a:latin typeface="Söhne 2"/>
              </a:rPr>
              <a:t>healthy</a:t>
            </a:r>
            <a:r>
              <a:rPr lang="en-US" sz="2698" dirty="0">
                <a:solidFill>
                  <a:srgbClr val="000000"/>
                </a:solidFill>
                <a:latin typeface="Söhne 2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29542" y="3332668"/>
            <a:ext cx="5172371" cy="87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4"/>
              </a:lnSpc>
            </a:pPr>
            <a:r>
              <a:rPr lang="en-US" sz="2698">
                <a:solidFill>
                  <a:srgbClr val="000000"/>
                </a:solidFill>
                <a:latin typeface="Söhne 2"/>
              </a:rPr>
              <a:t>What are some things that people do to look after their </a:t>
            </a:r>
            <a:r>
              <a:rPr lang="en-US" sz="2698">
                <a:solidFill>
                  <a:srgbClr val="FF3EB5"/>
                </a:solidFill>
                <a:latin typeface="Söhne 2"/>
              </a:rPr>
              <a:t>health</a:t>
            </a:r>
            <a:r>
              <a:rPr lang="en-US" sz="2698">
                <a:solidFill>
                  <a:srgbClr val="000000"/>
                </a:solidFill>
                <a:latin typeface="Söhne 2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43406" y="5028741"/>
            <a:ext cx="4635818" cy="429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4"/>
              </a:lnSpc>
            </a:pPr>
            <a:r>
              <a:rPr lang="en-US" sz="2698" dirty="0">
                <a:solidFill>
                  <a:srgbClr val="000000"/>
                </a:solidFill>
                <a:latin typeface="Söhne 2"/>
              </a:rPr>
              <a:t>What do you do to be </a:t>
            </a:r>
            <a:r>
              <a:rPr lang="en-US" sz="2698" dirty="0">
                <a:solidFill>
                  <a:srgbClr val="FF3EB5"/>
                </a:solidFill>
                <a:latin typeface="Söhne 2"/>
              </a:rPr>
              <a:t>healthy</a:t>
            </a:r>
            <a:r>
              <a:rPr lang="en-US" sz="2698" dirty="0">
                <a:solidFill>
                  <a:srgbClr val="000000"/>
                </a:solidFill>
                <a:latin typeface="Söhne 2"/>
              </a:rPr>
              <a:t>?</a:t>
            </a:r>
          </a:p>
        </p:txBody>
      </p:sp>
      <p:pic>
        <p:nvPicPr>
          <p:cNvPr id="13" name="Picture 12" descr="A pink ribbon on a black background&#10;&#10;Description automatically generated">
            <a:extLst>
              <a:ext uri="{FF2B5EF4-FFF2-40B4-BE49-F238E27FC236}">
                <a16:creationId xmlns:a16="http://schemas.microsoft.com/office/drawing/2014/main" id="{B09B46FF-EDAE-D000-2362-AA0E22367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33400"/>
            <a:ext cx="1201880" cy="2545686"/>
          </a:xfrm>
          <a:prstGeom prst="rect">
            <a:avLst/>
          </a:prstGeom>
        </p:spPr>
      </p:pic>
      <p:pic>
        <p:nvPicPr>
          <p:cNvPr id="15" name="Picture 14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AC03E29F-F5FB-A5AA-F9C1-8707DBED03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4" y="3985956"/>
            <a:ext cx="1304326" cy="2514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487400" cy="7158930"/>
            <a:chOff x="-511763" y="-118886"/>
            <a:chExt cx="5328356" cy="2828219"/>
          </a:xfrm>
        </p:grpSpPr>
        <p:sp>
          <p:nvSpPr>
            <p:cNvPr id="3" name="Freeform 3"/>
            <p:cNvSpPr/>
            <p:nvPr/>
          </p:nvSpPr>
          <p:spPr>
            <a:xfrm>
              <a:off x="-511763" y="-118886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6096000" y="0"/>
                </a:moveTo>
                <a:lnTo>
                  <a:pt x="0" y="0"/>
                </a:lnTo>
                <a:lnTo>
                  <a:pt x="0" y="6858000"/>
                </a:lnTo>
                <a:lnTo>
                  <a:pt x="6096000" y="68580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2"/>
            <a:stretch>
              <a:fillRect l="-14371" t="-2540" r="-83807" b="-14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5800" y="1324017"/>
            <a:ext cx="48006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113" indent="-11113"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Excellent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exercise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5800" y="2403814"/>
            <a:ext cx="4596110" cy="3044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3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One important way to look after our health is to exercise.</a:t>
            </a:r>
          </a:p>
          <a:p>
            <a:pPr algn="l">
              <a:lnSpc>
                <a:spcPts val="3013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013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Let's play a game of charades!</a:t>
            </a:r>
          </a:p>
          <a:p>
            <a:pPr algn="l">
              <a:lnSpc>
                <a:spcPts val="3013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Think of a way to exercise or a sport then act it out for others to guess. No speaking or sounds are allowed – just actions.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31505" y="0"/>
            <a:ext cx="5660495" cy="6858000"/>
          </a:xfrm>
          <a:custGeom>
            <a:avLst/>
            <a:gdLst/>
            <a:ahLst/>
            <a:cxnLst/>
            <a:rect l="l" t="t" r="r" b="b"/>
            <a:pathLst>
              <a:path w="5660495" h="6858000">
                <a:moveTo>
                  <a:pt x="0" y="0"/>
                </a:moveTo>
                <a:lnTo>
                  <a:pt x="5660495" y="0"/>
                </a:lnTo>
                <a:lnTo>
                  <a:pt x="56604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371" r="-19659" b="-22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5800" y="1295400"/>
            <a:ext cx="4979651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Moving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our bodies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8457" y="2438400"/>
            <a:ext cx="4529369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Moving our bodies is called physical activity.</a:t>
            </a:r>
          </a:p>
          <a:p>
            <a:pPr algn="l">
              <a:lnSpc>
                <a:spcPts val="2620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620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Do you know what happens to our bodies when we do physical activity?</a:t>
            </a:r>
          </a:p>
          <a:p>
            <a:pPr algn="l">
              <a:lnSpc>
                <a:spcPts val="2620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620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Can you name some body parts that get stronger and healthier when we exercise?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05286" y="0"/>
            <a:ext cx="5786714" cy="6858000"/>
          </a:xfrm>
          <a:custGeom>
            <a:avLst/>
            <a:gdLst/>
            <a:ahLst/>
            <a:cxnLst/>
            <a:rect l="l" t="t" r="r" b="b"/>
            <a:pathLst>
              <a:path w="5786714" h="6858000">
                <a:moveTo>
                  <a:pt x="0" y="0"/>
                </a:moveTo>
                <a:lnTo>
                  <a:pt x="5786714" y="0"/>
                </a:lnTo>
                <a:lnTo>
                  <a:pt x="57867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76" r="-40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5800" y="533400"/>
            <a:ext cx="510091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0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Healthy on the </a:t>
            </a:r>
            <a:r>
              <a:rPr lang="en-US" sz="40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inside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1842" y="1676400"/>
            <a:ext cx="4804558" cy="4601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300" dirty="0">
                <a:solidFill>
                  <a:srgbClr val="000000"/>
                </a:solidFill>
                <a:latin typeface="Söhne 2"/>
              </a:rPr>
              <a:t>Physical activity helps our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bones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and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muscles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to get stronger.</a:t>
            </a:r>
          </a:p>
          <a:p>
            <a:pPr algn="l"/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 algn="l"/>
            <a:r>
              <a:rPr lang="en-US" sz="2300" dirty="0">
                <a:solidFill>
                  <a:srgbClr val="000000"/>
                </a:solidFill>
                <a:latin typeface="Söhne 2"/>
              </a:rPr>
              <a:t>When we exercise, our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heart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beats faster as it works hard to pump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blood 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all around our bodies – to our muscles and our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brain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pPr algn="l"/>
            <a:endParaRPr lang="en-US" sz="2300" dirty="0">
              <a:solidFill>
                <a:srgbClr val="000000"/>
              </a:solidFill>
              <a:latin typeface="Söhne 2"/>
            </a:endParaRPr>
          </a:p>
          <a:p>
            <a:pPr algn="l"/>
            <a:r>
              <a:rPr lang="en-US" sz="2300" dirty="0">
                <a:solidFill>
                  <a:srgbClr val="000000"/>
                </a:solidFill>
                <a:latin typeface="Söhne 2"/>
              </a:rPr>
              <a:t>Our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breathing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also gets quicker when we exercise so that we can take in more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oxygen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. This means our </a:t>
            </a:r>
            <a:r>
              <a:rPr lang="en-US" sz="2300" dirty="0">
                <a:solidFill>
                  <a:srgbClr val="FF3EB5"/>
                </a:solidFill>
                <a:latin typeface="Söhne 2"/>
              </a:rPr>
              <a:t>lungs</a:t>
            </a:r>
            <a:r>
              <a:rPr lang="en-US" sz="2300" dirty="0">
                <a:solidFill>
                  <a:srgbClr val="000000"/>
                </a:solidFill>
                <a:latin typeface="Söhne 2"/>
              </a:rPr>
              <a:t> are working harder, which makes them stronger.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665" y="0"/>
            <a:ext cx="4966335" cy="6858000"/>
          </a:xfrm>
          <a:custGeom>
            <a:avLst/>
            <a:gdLst/>
            <a:ahLst/>
            <a:cxnLst/>
            <a:rect l="l" t="t" r="r" b="b"/>
            <a:pathLst>
              <a:path w="4966335" h="6858000">
                <a:moveTo>
                  <a:pt x="0" y="0"/>
                </a:moveTo>
                <a:lnTo>
                  <a:pt x="4966335" y="0"/>
                </a:lnTo>
                <a:lnTo>
                  <a:pt x="49663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3" r="-1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03015" y="0"/>
            <a:ext cx="5388985" cy="6858000"/>
          </a:xfrm>
          <a:custGeom>
            <a:avLst/>
            <a:gdLst/>
            <a:ahLst/>
            <a:cxnLst/>
            <a:rect l="l" t="t" r="r" b="b"/>
            <a:pathLst>
              <a:path w="5388985" h="6858000">
                <a:moveTo>
                  <a:pt x="0" y="0"/>
                </a:moveTo>
                <a:lnTo>
                  <a:pt x="5388985" y="0"/>
                </a:lnTo>
                <a:lnTo>
                  <a:pt x="538898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259" t="-7475" r="-48457" b="-7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85800" y="1117270"/>
            <a:ext cx="57912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Let's learn about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lungs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2226532"/>
            <a:ext cx="4953000" cy="3640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Take a breath in now, then breathe out slowly. This is called </a:t>
            </a:r>
            <a:r>
              <a:rPr lang="en-US" sz="2000" dirty="0">
                <a:solidFill>
                  <a:srgbClr val="FF3EB5"/>
                </a:solidFill>
                <a:latin typeface="Söhne 2"/>
              </a:rPr>
              <a:t>inhaling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and </a:t>
            </a:r>
            <a:r>
              <a:rPr lang="en-US" sz="2000" dirty="0">
                <a:solidFill>
                  <a:srgbClr val="FF3EB5"/>
                </a:solidFill>
                <a:latin typeface="Söhne 2"/>
              </a:rPr>
              <a:t>exhaling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pPr algn="l"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Air travels from our nose and mouth through tubes to our two lungs. We inhale </a:t>
            </a:r>
            <a:r>
              <a:rPr lang="en-US" sz="2000" dirty="0">
                <a:solidFill>
                  <a:srgbClr val="FF3EB5"/>
                </a:solidFill>
                <a:latin typeface="Söhne 2"/>
              </a:rPr>
              <a:t>oxygen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and exhale </a:t>
            </a:r>
            <a:r>
              <a:rPr lang="en-US" sz="2000" dirty="0">
                <a:solidFill>
                  <a:srgbClr val="FF3EB5"/>
                </a:solidFill>
                <a:latin typeface="Söhne 2"/>
              </a:rPr>
              <a:t>carbon dioxide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</a:t>
            </a:r>
          </a:p>
          <a:p>
            <a:pPr algn="l"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The lungs are in our chest and are protected by our </a:t>
            </a:r>
            <a:r>
              <a:rPr lang="en-US" sz="2000" dirty="0">
                <a:solidFill>
                  <a:srgbClr val="FF3EB5"/>
                </a:solidFill>
                <a:latin typeface="Söhne 2"/>
              </a:rPr>
              <a:t>ribcage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. </a:t>
            </a:r>
          </a:p>
          <a:p>
            <a:pPr algn="l"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1"/>
              </a:rPr>
              <a:t>Can you feel your ribcage?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34532" y="2644437"/>
            <a:ext cx="2606040" cy="5486400"/>
          </a:xfrm>
          <a:custGeom>
            <a:avLst/>
            <a:gdLst/>
            <a:ahLst/>
            <a:cxnLst/>
            <a:rect l="l" t="t" r="r" b="b"/>
            <a:pathLst>
              <a:path w="2606040" h="5486400">
                <a:moveTo>
                  <a:pt x="0" y="0"/>
                </a:moveTo>
                <a:lnTo>
                  <a:pt x="2606040" y="0"/>
                </a:lnTo>
                <a:lnTo>
                  <a:pt x="260604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35696" y="396193"/>
            <a:ext cx="3701856" cy="8014843"/>
          </a:xfrm>
          <a:custGeom>
            <a:avLst/>
            <a:gdLst/>
            <a:ahLst/>
            <a:cxnLst/>
            <a:rect l="l" t="t" r="r" b="b"/>
            <a:pathLst>
              <a:path w="3701856" h="8014843">
                <a:moveTo>
                  <a:pt x="0" y="0"/>
                </a:moveTo>
                <a:lnTo>
                  <a:pt x="3701856" y="0"/>
                </a:lnTo>
                <a:lnTo>
                  <a:pt x="3701856" y="8014843"/>
                </a:lnTo>
                <a:lnTo>
                  <a:pt x="0" y="8014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34" r="-27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797" y="457200"/>
            <a:ext cx="3724413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Helpful lungs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8105" y="1552225"/>
            <a:ext cx="4625895" cy="4820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Our lungs are very important organs.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Like balloons, they expand as they fill with air to draw in oxygen. 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They also trap the things from the air that we don't want in our bodies. We all have a special, sticky</a:t>
            </a:r>
            <a:r>
              <a:rPr lang="en-US" sz="2100" dirty="0">
                <a:solidFill>
                  <a:srgbClr val="FF3EB5"/>
                </a:solidFill>
                <a:latin typeface="Söhne 2"/>
              </a:rPr>
              <a:t> mucus 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inside our lungs to catch things like </a:t>
            </a:r>
            <a:r>
              <a:rPr lang="en-US" sz="2100" dirty="0">
                <a:solidFill>
                  <a:srgbClr val="FF3EB5"/>
                </a:solidFill>
                <a:latin typeface="Söhne 2"/>
              </a:rPr>
              <a:t>bacteria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 and </a:t>
            </a:r>
            <a:r>
              <a:rPr lang="en-US" sz="2100" dirty="0">
                <a:solidFill>
                  <a:srgbClr val="FF3EB5"/>
                </a:solidFill>
                <a:latin typeface="Söhne 2"/>
              </a:rPr>
              <a:t>pollution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.</a:t>
            </a:r>
          </a:p>
          <a:p>
            <a:pPr algn="l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2730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The mucus, along with the bacteria and pollution, leaves our bodies when we cough.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557" y="3226587"/>
            <a:ext cx="2869413" cy="28694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2"/>
              <a:stretch>
                <a:fillRect l="-25471" r="-254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49747" y="3226587"/>
            <a:ext cx="2869413" cy="286941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3"/>
              <a:stretch>
                <a:fillRect l="-15652" t="-73507" r="-12296" b="-183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75388" y="3226587"/>
            <a:ext cx="2869413" cy="286941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4"/>
              <a:stretch>
                <a:fillRect l="-5202" t="-2364" r="-93385" b="-80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1029" y="3226587"/>
            <a:ext cx="2869413" cy="28694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6647" y="760706"/>
            <a:ext cx="4981104" cy="761843"/>
            <a:chOff x="0" y="0"/>
            <a:chExt cx="6641472" cy="1015791"/>
          </a:xfrm>
        </p:grpSpPr>
        <p:sp>
          <p:nvSpPr>
            <p:cNvPr id="14" name="Freeform 14"/>
            <p:cNvSpPr/>
            <p:nvPr/>
          </p:nvSpPr>
          <p:spPr>
            <a:xfrm>
              <a:off x="0" y="10759"/>
              <a:ext cx="4383126" cy="1005033"/>
            </a:xfrm>
            <a:custGeom>
              <a:avLst/>
              <a:gdLst/>
              <a:ahLst/>
              <a:cxnLst/>
              <a:rect l="l" t="t" r="r" b="b"/>
              <a:pathLst>
                <a:path w="4383126" h="1005033">
                  <a:moveTo>
                    <a:pt x="0" y="0"/>
                  </a:moveTo>
                  <a:lnTo>
                    <a:pt x="4383126" y="0"/>
                  </a:lnTo>
                  <a:lnTo>
                    <a:pt x="4383126" y="1005032"/>
                  </a:lnTo>
                  <a:lnTo>
                    <a:pt x="0" y="1005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372368" y="0"/>
              <a:ext cx="2269104" cy="1005033"/>
            </a:xfrm>
            <a:custGeom>
              <a:avLst/>
              <a:gdLst/>
              <a:ahLst/>
              <a:cxnLst/>
              <a:rect l="l" t="t" r="r" b="b"/>
              <a:pathLst>
                <a:path w="2269104" h="1005033">
                  <a:moveTo>
                    <a:pt x="0" y="0"/>
                  </a:moveTo>
                  <a:lnTo>
                    <a:pt x="2269104" y="0"/>
                  </a:lnTo>
                  <a:lnTo>
                    <a:pt x="2269104" y="1005033"/>
                  </a:lnTo>
                  <a:lnTo>
                    <a:pt x="0" y="1005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3119" y="808557"/>
            <a:ext cx="4294950" cy="659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66"/>
              </a:lnSpc>
            </a:pPr>
            <a:r>
              <a:rPr lang="en-US" sz="3904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The air we breathe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5984" y="2401223"/>
            <a:ext cx="8839200" cy="361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Can you think of anything that might be in the air that we breathe?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5984" y="1784040"/>
            <a:ext cx="6248400" cy="361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dirty="0">
                <a:solidFill>
                  <a:srgbClr val="000000"/>
                </a:solidFill>
                <a:latin typeface="Söhne 2"/>
              </a:rPr>
              <a:t>The air that we breathe in isn't always clean air.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AA0107747FA45A0D9922540CEA3F4" ma:contentTypeVersion="14" ma:contentTypeDescription="Create a new document." ma:contentTypeScope="" ma:versionID="133441365628e073d9cf6bd8f01c95b3">
  <xsd:schema xmlns:xsd="http://www.w3.org/2001/XMLSchema" xmlns:xs="http://www.w3.org/2001/XMLSchema" xmlns:p="http://schemas.microsoft.com/office/2006/metadata/properties" xmlns:ns2="65634313-b77f-46d3-949a-66a1a889ab0a" xmlns:ns3="e924b98b-8f54-4d16-aed8-85823a6093fa" targetNamespace="http://schemas.microsoft.com/office/2006/metadata/properties" ma:root="true" ma:fieldsID="ca68fd000d0ff7c5855ca94c9ddc25cc" ns2:_="" ns3:_="">
    <xsd:import namespace="65634313-b77f-46d3-949a-66a1a889ab0a"/>
    <xsd:import namespace="e924b98b-8f54-4d16-aed8-85823a609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34313-b77f-46d3-949a-66a1a889a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4b98b-8f54-4d16-aed8-85823a609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3a615b-c02a-42b0-bd5d-84ca1c7a9b39}" ma:internalName="TaxCatchAll" ma:showField="CatchAllData" ma:web="e924b98b-8f54-4d16-aed8-85823a609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34313-b77f-46d3-949a-66a1a889ab0a">
      <Terms xmlns="http://schemas.microsoft.com/office/infopath/2007/PartnerControls"/>
    </lcf76f155ced4ddcb4097134ff3c332f>
    <TaxCatchAll xmlns="e924b98b-8f54-4d16-aed8-85823a6093fa" xsi:nil="true"/>
  </documentManagement>
</p:properties>
</file>

<file path=customXml/itemProps1.xml><?xml version="1.0" encoding="utf-8"?>
<ds:datastoreItem xmlns:ds="http://schemas.openxmlformats.org/officeDocument/2006/customXml" ds:itemID="{891BC4E3-8D37-40A8-A835-E0E7CECC22EF}"/>
</file>

<file path=customXml/itemProps2.xml><?xml version="1.0" encoding="utf-8"?>
<ds:datastoreItem xmlns:ds="http://schemas.openxmlformats.org/officeDocument/2006/customXml" ds:itemID="{93BDAD96-B951-4312-93A5-FF6BD5A48510}"/>
</file>

<file path=customXml/itemProps3.xml><?xml version="1.0" encoding="utf-8"?>
<ds:datastoreItem xmlns:ds="http://schemas.openxmlformats.org/officeDocument/2006/customXml" ds:itemID="{10640E17-D984-4119-B3DE-13C28C11CF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Microsoft Office PowerPoint</Application>
  <PresentationFormat>Widescreen</PresentationFormat>
  <Paragraphs>161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Söhne Halbfett</vt:lpstr>
      <vt:lpstr>Söhne 2</vt:lpstr>
      <vt:lpstr>Söhne 1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KS1 Healthy Me! Lesson Presentation</dc:title>
  <dc:creator>Faye Booth</dc:creator>
  <cp:lastModifiedBy>Faye Booth</cp:lastModifiedBy>
  <cp:revision>10</cp:revision>
  <dcterms:created xsi:type="dcterms:W3CDTF">2006-08-16T00:00:00Z</dcterms:created>
  <dcterms:modified xsi:type="dcterms:W3CDTF">2024-05-16T14:57:45Z</dcterms:modified>
  <dc:identifier>DAGE1v_YiVk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0x010100EE5AA0107747FA45A0D9922540CEA3F4</vt:lpwstr>
  </property>
</Properties>
</file>